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56C33-B541-4872-BE75-947C62F2B54B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9B822-DCAA-40E0-8076-B1A4879234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57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La coherencia y cohesión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Mecanismos de correferencia</a:t>
            </a:r>
          </a:p>
          <a:p>
            <a:r>
              <a:rPr lang="es-CL" dirty="0" smtClean="0"/>
              <a:t>OBJETIVO: RETROALIMENTAR CONCEPTOS LINGÜÍSTICOS.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6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1"/>
    </mc:Choice>
    <mc:Fallback xmlns="">
      <p:transition spd="slow" advTm="78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012" y="204716"/>
            <a:ext cx="11614245" cy="6209732"/>
          </a:xfrm>
        </p:spPr>
        <p:txBody>
          <a:bodyPr>
            <a:normAutofit fontScale="90000"/>
          </a:bodyPr>
          <a:lstStyle/>
          <a:p>
            <a:pPr algn="just"/>
            <a:r>
              <a:rPr lang="es-CL" sz="5400" dirty="0" smtClean="0"/>
              <a:t>PERÍFRASIS: </a:t>
            </a:r>
            <a:r>
              <a:rPr lang="es-ES" sz="5400" u="sng" dirty="0" smtClean="0"/>
              <a:t>paula </a:t>
            </a:r>
            <a:r>
              <a:rPr lang="es-ES" sz="5400" u="sng" dirty="0"/>
              <a:t>daza </a:t>
            </a:r>
            <a:r>
              <a:rPr lang="es-ES" sz="5400" dirty="0"/>
              <a:t>anuncia que el gobierno empezará a realizar pruebas PARA MEDIRLOS EN EL PERSONAL DE SALUD. </a:t>
            </a:r>
            <a:r>
              <a:rPr lang="es-ES" sz="5400" u="sng" dirty="0" smtClean="0"/>
              <a:t>LA SUBSECRETARIA </a:t>
            </a:r>
            <a:r>
              <a:rPr lang="es-ES" sz="5400" u="sng" dirty="0"/>
              <a:t>DE SALUD </a:t>
            </a:r>
            <a:r>
              <a:rPr lang="es-ES" sz="5400" dirty="0"/>
              <a:t>EXPLICA EN DETALLE EL ASUNTO DE LOS ANTICUERPOS.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36208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013" y="609600"/>
            <a:ext cx="11764370" cy="5859439"/>
          </a:xfrm>
        </p:spPr>
        <p:txBody>
          <a:bodyPr>
            <a:normAutofit/>
          </a:bodyPr>
          <a:lstStyle/>
          <a:p>
            <a:pPr algn="just"/>
            <a:r>
              <a:rPr lang="es-CL" sz="4800" dirty="0" smtClean="0"/>
              <a:t>Descriptivas: </a:t>
            </a:r>
            <a:r>
              <a:rPr lang="es-ES" sz="4800" u="sng" dirty="0"/>
              <a:t>Catalina</a:t>
            </a:r>
            <a:r>
              <a:rPr lang="es-ES" sz="4800" dirty="0"/>
              <a:t> hizo posible nuestra victoria en el partido </a:t>
            </a:r>
            <a:r>
              <a:rPr lang="es-ES" sz="4800" dirty="0" smtClean="0"/>
              <a:t>final. </a:t>
            </a:r>
            <a:r>
              <a:rPr lang="es-ES" sz="4800" u="sng" dirty="0" smtClean="0"/>
              <a:t>La más esforzada jugadora </a:t>
            </a:r>
            <a:r>
              <a:rPr lang="es-ES" sz="4800" dirty="0" smtClean="0"/>
              <a:t>fue felicitada por todos nosotros.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42438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61" y="609600"/>
            <a:ext cx="11750722" cy="5695666"/>
          </a:xfrm>
        </p:spPr>
        <p:txBody>
          <a:bodyPr>
            <a:normAutofit/>
          </a:bodyPr>
          <a:lstStyle/>
          <a:p>
            <a:pPr algn="just"/>
            <a:r>
              <a:rPr lang="es-CL" sz="4000" dirty="0" smtClean="0"/>
              <a:t>ELIPSIS: </a:t>
            </a:r>
            <a:r>
              <a:rPr lang="es-ES" sz="3100" u="sng" dirty="0"/>
              <a:t>Los jugadores </a:t>
            </a:r>
            <a:r>
              <a:rPr lang="es-ES" sz="3100" dirty="0"/>
              <a:t>aceptaron las rebajas con varias condiciones que no fueron cumplidas por la directiva.</a:t>
            </a:r>
            <a:br>
              <a:rPr lang="es-ES" sz="3100" dirty="0"/>
            </a:br>
            <a:r>
              <a:rPr lang="es-ES" sz="3100" dirty="0"/>
              <a:t/>
            </a:r>
            <a:br>
              <a:rPr lang="es-ES" sz="3100" dirty="0"/>
            </a:br>
            <a:r>
              <a:rPr lang="es-ES" sz="3100" u="sng" dirty="0" smtClean="0"/>
              <a:t>(…) </a:t>
            </a:r>
            <a:r>
              <a:rPr lang="es-ES" sz="3100" dirty="0" smtClean="0"/>
              <a:t>Se </a:t>
            </a:r>
            <a:r>
              <a:rPr lang="es-ES" sz="3100" dirty="0"/>
              <a:t>habían comprometido a rebajarse el sueldo ‘temporalmente entre un 30% o 40% y se les reembolsará a partir del 2021 los montos descontados de forma transitoria, además de pedir garantías de los pagos a los empleados del club con menores ingresos.</a:t>
            </a:r>
            <a:endParaRPr lang="es-CL" sz="3100" dirty="0"/>
          </a:p>
        </p:txBody>
      </p:sp>
    </p:spTree>
    <p:extLst>
      <p:ext uri="{BB962C8B-B14F-4D97-AF65-F5344CB8AC3E}">
        <p14:creationId xmlns:p14="http://schemas.microsoft.com/office/powerpoint/2010/main" val="794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434" y="1583140"/>
            <a:ext cx="11382232" cy="4954138"/>
          </a:xfrm>
        </p:spPr>
        <p:txBody>
          <a:bodyPr>
            <a:normAutofit/>
          </a:bodyPr>
          <a:lstStyle/>
          <a:p>
            <a:r>
              <a:rPr lang="es-CL" dirty="0" smtClean="0"/>
              <a:t>1. BUSCA EN LOS DIARIOS NACIONALES O INTERNACION ALES DOS EJEMPLOS DE LOS SIGUIENTES RECURSOS:</a:t>
            </a:r>
          </a:p>
          <a:p>
            <a:r>
              <a:rPr lang="es-CL" dirty="0" smtClean="0"/>
              <a:t>A) ELIPSIS. </a:t>
            </a:r>
          </a:p>
          <a:p>
            <a:r>
              <a:rPr lang="es-CL" dirty="0" smtClean="0"/>
              <a:t>B) SUSTITUCIÓN POR SINONIMIA.</a:t>
            </a:r>
          </a:p>
          <a:p>
            <a:r>
              <a:rPr lang="es-CL" dirty="0" smtClean="0"/>
              <a:t>C) SUSTITUCIÓN POR PERÍFRASIS. </a:t>
            </a:r>
          </a:p>
          <a:p>
            <a:r>
              <a:rPr lang="es-CL" dirty="0" smtClean="0"/>
              <a:t>2. BUSCA COMENTARIOS DE PERSONAS X EN LAS REDES SOCIALES EN DONDE PERCIBAS ERRORES DE USO DE LOS RECURSOS DE LA COHESIÓN, ESCRÍBELOS Y LUEGO CORRÍGELOS. </a:t>
            </a:r>
          </a:p>
          <a:p>
            <a:r>
              <a:rPr lang="es-CL" dirty="0" smtClean="0"/>
              <a:t>3. MIRA LAS NOTICIAS, CONCÉNTRATE EN SOLO UNA Y REDÁCTALA HACIENDO USO DE LOS RECURSOS QUE HOY APRENDISTE (AL MENOS TRES).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87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189" y="436729"/>
            <a:ext cx="10353761" cy="1187355"/>
          </a:xfrm>
        </p:spPr>
        <p:txBody>
          <a:bodyPr>
            <a:normAutofit fontScale="90000"/>
          </a:bodyPr>
          <a:lstStyle/>
          <a:p>
            <a:r>
              <a:rPr lang="es-CL" sz="8000" dirty="0" smtClean="0"/>
              <a:t>TEXTO: TEJIDO</a:t>
            </a:r>
            <a:endParaRPr lang="es-CL" sz="8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024" y="1473958"/>
            <a:ext cx="10765926" cy="4107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3600" dirty="0" smtClean="0"/>
          </a:p>
          <a:p>
            <a:pPr marL="0" indent="0">
              <a:buNone/>
            </a:pPr>
            <a:r>
              <a:rPr lang="es-CL" sz="3600" dirty="0"/>
              <a:t>-</a:t>
            </a:r>
            <a:r>
              <a:rPr lang="es-CL" sz="3600" dirty="0" smtClean="0"/>
              <a:t>MÁXIMA </a:t>
            </a:r>
            <a:r>
              <a:rPr lang="es-CL" sz="3600" dirty="0"/>
              <a:t>UNIDAD </a:t>
            </a:r>
            <a:r>
              <a:rPr lang="es-CL" sz="3600" dirty="0" smtClean="0"/>
              <a:t>COMUNICATIVA.  </a:t>
            </a:r>
          </a:p>
          <a:p>
            <a:pPr marL="0" indent="0">
              <a:buNone/>
            </a:pPr>
            <a:r>
              <a:rPr lang="es-CL" sz="3600" dirty="0" smtClean="0"/>
              <a:t>-DEBE POSEER CIERTAS CARACTERÍSTICAS</a:t>
            </a:r>
            <a:endParaRPr lang="es-CL" sz="4400" dirty="0"/>
          </a:p>
          <a:p>
            <a:pPr marL="0" indent="0">
              <a:buNone/>
            </a:pPr>
            <a:endParaRPr lang="es-CL" sz="4400" dirty="0" smtClean="0"/>
          </a:p>
          <a:p>
            <a:pPr marL="0" indent="0" algn="ctr">
              <a:buNone/>
            </a:pPr>
            <a:r>
              <a:rPr lang="es-CL" sz="4400" dirty="0" smtClean="0"/>
              <a:t>COHERENCIA Y COHESIÓN </a:t>
            </a:r>
            <a:endParaRPr lang="es-CL" sz="4400" dirty="0"/>
          </a:p>
        </p:txBody>
      </p:sp>
      <p:sp>
        <p:nvSpPr>
          <p:cNvPr id="4" name="Flecha abajo 3"/>
          <p:cNvSpPr/>
          <p:nvPr/>
        </p:nvSpPr>
        <p:spPr>
          <a:xfrm>
            <a:off x="4885899" y="3657600"/>
            <a:ext cx="1214650" cy="818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5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599"/>
            <a:ext cx="10353761" cy="5417713"/>
          </a:xfrm>
        </p:spPr>
        <p:txBody>
          <a:bodyPr>
            <a:normAutofit/>
          </a:bodyPr>
          <a:lstStyle/>
          <a:p>
            <a:r>
              <a:rPr lang="es-CL" sz="7200" dirty="0" smtClean="0"/>
              <a:t>Coherencia</a:t>
            </a:r>
            <a:r>
              <a:rPr lang="es-CL" sz="7200" dirty="0"/>
              <a:t/>
            </a:r>
            <a:br>
              <a:rPr lang="es-CL" sz="7200" dirty="0"/>
            </a:br>
            <a:r>
              <a:rPr lang="es-CL" sz="7200" dirty="0" smtClean="0"/>
              <a:t/>
            </a:r>
            <a:br>
              <a:rPr lang="es-CL" sz="7200" dirty="0" smtClean="0"/>
            </a:br>
            <a:r>
              <a:rPr lang="es-CL" sz="7200" dirty="0"/>
              <a:t/>
            </a:r>
            <a:br>
              <a:rPr lang="es-CL" sz="7200" dirty="0"/>
            </a:br>
            <a:r>
              <a:rPr lang="es-CL" sz="7200" dirty="0" smtClean="0"/>
              <a:t>SENTIDO/ LÓGICA</a:t>
            </a:r>
            <a:endParaRPr lang="es-CL" sz="7200" dirty="0"/>
          </a:p>
        </p:txBody>
      </p:sp>
      <p:sp>
        <p:nvSpPr>
          <p:cNvPr id="4" name="Flecha abajo 3"/>
          <p:cNvSpPr/>
          <p:nvPr/>
        </p:nvSpPr>
        <p:spPr>
          <a:xfrm>
            <a:off x="5241701" y="2382592"/>
            <a:ext cx="1596981" cy="1508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9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193184"/>
            <a:ext cx="11784169" cy="6104586"/>
          </a:xfrm>
        </p:spPr>
        <p:txBody>
          <a:bodyPr>
            <a:normAutofit/>
          </a:bodyPr>
          <a:lstStyle/>
          <a:p>
            <a:r>
              <a:rPr lang="es-CL" sz="5400" dirty="0" smtClean="0"/>
              <a:t>COHERENCIA GLOBAL: </a:t>
            </a:r>
            <a:br>
              <a:rPr lang="es-CL" sz="5400" dirty="0" smtClean="0"/>
            </a:br>
            <a:r>
              <a:rPr lang="es-CL" sz="5400" dirty="0" smtClean="0"/>
              <a:t>TEMA CENTRAL</a:t>
            </a:r>
            <a:br>
              <a:rPr lang="es-CL" sz="5400" dirty="0" smtClean="0"/>
            </a:br>
            <a:r>
              <a:rPr lang="es-CL" sz="5400" dirty="0" smtClean="0"/>
              <a:t/>
            </a:r>
            <a:br>
              <a:rPr lang="es-CL" sz="5400" dirty="0" smtClean="0"/>
            </a:br>
            <a:r>
              <a:rPr lang="es-CL" sz="5400" dirty="0" smtClean="0"/>
              <a:t>COHERENCIA LOCAL: CONECTORES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24611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2" y="231820"/>
            <a:ext cx="11526591" cy="6336405"/>
          </a:xfrm>
        </p:spPr>
        <p:txBody>
          <a:bodyPr>
            <a:normAutofit/>
          </a:bodyPr>
          <a:lstStyle/>
          <a:p>
            <a:r>
              <a:rPr lang="es-CL" sz="6600" dirty="0" smtClean="0"/>
              <a:t>COHESIÓN: RECURSOS QUE ENCADENAN.</a:t>
            </a:r>
            <a:endParaRPr lang="es-CL" sz="6600" dirty="0"/>
          </a:p>
        </p:txBody>
      </p:sp>
    </p:spTree>
    <p:extLst>
      <p:ext uri="{BB962C8B-B14F-4D97-AF65-F5344CB8AC3E}">
        <p14:creationId xmlns:p14="http://schemas.microsoft.com/office/powerpoint/2010/main" val="31382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3" y="128789"/>
            <a:ext cx="11985938" cy="6581103"/>
          </a:xfrm>
        </p:spPr>
        <p:txBody>
          <a:bodyPr>
            <a:normAutofit/>
          </a:bodyPr>
          <a:lstStyle/>
          <a:p>
            <a:r>
              <a:rPr lang="es-CL" sz="7200" dirty="0" smtClean="0"/>
              <a:t>1. REPETICIÓN LÉXICA</a:t>
            </a:r>
            <a:br>
              <a:rPr lang="es-CL" sz="7200" dirty="0" smtClean="0"/>
            </a:br>
            <a:r>
              <a:rPr lang="es-CL" sz="7200" dirty="0" smtClean="0"/>
              <a:t>2.SUSTITUCIÓN LÉXICA</a:t>
            </a:r>
            <a:br>
              <a:rPr lang="es-CL" sz="7200" dirty="0" smtClean="0"/>
            </a:br>
            <a:r>
              <a:rPr lang="es-CL" sz="7200" dirty="0" smtClean="0"/>
              <a:t>3.ELIPSIS</a:t>
            </a:r>
            <a:endParaRPr lang="es-CL" sz="7200" dirty="0"/>
          </a:p>
        </p:txBody>
      </p:sp>
    </p:spTree>
    <p:extLst>
      <p:ext uri="{BB962C8B-B14F-4D97-AF65-F5344CB8AC3E}">
        <p14:creationId xmlns:p14="http://schemas.microsoft.com/office/powerpoint/2010/main" val="21791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080383" cy="6858000"/>
          </a:xfrm>
        </p:spPr>
        <p:txBody>
          <a:bodyPr>
            <a:normAutofit/>
          </a:bodyPr>
          <a:lstStyle/>
          <a:p>
            <a:r>
              <a:rPr lang="es-CL" sz="5400" dirty="0" smtClean="0"/>
              <a:t>DICHOS RECURSOS APARECEN EN TODO TIPO DE TEXTO (SOLO QUE EN LA LITERATURA SE PUEDEN TRANSGREDIR).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41630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125" y="609600"/>
            <a:ext cx="12041875" cy="5914030"/>
          </a:xfrm>
        </p:spPr>
        <p:txBody>
          <a:bodyPr>
            <a:normAutofit/>
          </a:bodyPr>
          <a:lstStyle/>
          <a:p>
            <a:r>
              <a:rPr lang="es-CL" sz="4000" dirty="0" smtClean="0"/>
              <a:t>Repetición léxica: </a:t>
            </a:r>
            <a:r>
              <a:rPr lang="es-CL" sz="4000" u="sng" dirty="0" smtClean="0"/>
              <a:t>Alfonso</a:t>
            </a:r>
            <a:r>
              <a:rPr lang="es-CL" sz="4000" dirty="0" smtClean="0"/>
              <a:t> estudia el piano, </a:t>
            </a:r>
            <a:r>
              <a:rPr lang="es-CL" sz="4000" u="sng" dirty="0" smtClean="0"/>
              <a:t>Alfonso</a:t>
            </a:r>
            <a:r>
              <a:rPr lang="es-CL" sz="4000" dirty="0" smtClean="0"/>
              <a:t> también es un buen deportista. </a:t>
            </a:r>
            <a:endParaRPr lang="es-CL" sz="4000" u="sng" dirty="0"/>
          </a:p>
        </p:txBody>
      </p:sp>
    </p:spTree>
    <p:extLst>
      <p:ext uri="{BB962C8B-B14F-4D97-AF65-F5344CB8AC3E}">
        <p14:creationId xmlns:p14="http://schemas.microsoft.com/office/powerpoint/2010/main" val="459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7" y="232012"/>
            <a:ext cx="11641540" cy="6318913"/>
          </a:xfrm>
        </p:spPr>
        <p:txBody>
          <a:bodyPr>
            <a:normAutofit/>
          </a:bodyPr>
          <a:lstStyle/>
          <a:p>
            <a:pPr algn="just"/>
            <a:r>
              <a:rPr lang="es-CL" sz="4000" u="sng" dirty="0" smtClean="0"/>
              <a:t>SUSTITUCIÓN POR SINÓNIMOS: </a:t>
            </a:r>
            <a:r>
              <a:rPr lang="es-CL" sz="4000" u="sng" dirty="0" smtClean="0">
                <a:effectLst/>
              </a:rPr>
              <a:t>delincuentes </a:t>
            </a:r>
            <a:r>
              <a:rPr lang="es-CL" sz="4000" dirty="0" smtClean="0">
                <a:effectLst/>
              </a:rPr>
              <a:t>asaltan farmacia popular. </a:t>
            </a:r>
            <a:r>
              <a:rPr lang="es-CL" sz="4000" u="sng" dirty="0" smtClean="0">
                <a:effectLst/>
              </a:rPr>
              <a:t>Los ladrones </a:t>
            </a:r>
            <a:r>
              <a:rPr lang="es-CL" sz="4000" dirty="0" smtClean="0">
                <a:effectLst/>
              </a:rPr>
              <a:t>se llevaron todo el dinero recaudado durante la jornada de trabajo. </a:t>
            </a:r>
            <a:br>
              <a:rPr lang="es-CL" sz="4000" dirty="0" smtClean="0">
                <a:effectLst/>
              </a:rPr>
            </a:br>
            <a:endParaRPr lang="es-CL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17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365</TotalTime>
  <Words>260</Words>
  <Application>Microsoft Office PowerPoint</Application>
  <PresentationFormat>Panorámica</PresentationFormat>
  <Paragraphs>26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Rockwell</vt:lpstr>
      <vt:lpstr>Damask</vt:lpstr>
      <vt:lpstr>La coherencia y cohesión</vt:lpstr>
      <vt:lpstr>TEXTO: TEJIDO</vt:lpstr>
      <vt:lpstr>Coherencia   SENTIDO/ LÓGICA</vt:lpstr>
      <vt:lpstr>COHERENCIA GLOBAL:  TEMA CENTRAL  COHERENCIA LOCAL: CONECTORES</vt:lpstr>
      <vt:lpstr>COHESIÓN: RECURSOS QUE ENCADENAN.</vt:lpstr>
      <vt:lpstr>1. REPETICIÓN LÉXICA 2.SUSTITUCIÓN LÉXICA 3.ELIPSIS</vt:lpstr>
      <vt:lpstr>DICHOS RECURSOS APARECEN EN TODO TIPO DE TEXTO (SOLO QUE EN LA LITERATURA SE PUEDEN TRANSGREDIR).</vt:lpstr>
      <vt:lpstr>Repetición léxica: Alfonso estudia el piano, Alfonso también es un buen deportista. </vt:lpstr>
      <vt:lpstr>SUSTITUCIÓN POR SINÓNIMOS: delincuentes asaltan farmacia popular. Los ladrones se llevaron todo el dinero recaudado durante la jornada de trabajo.  </vt:lpstr>
      <vt:lpstr>PERÍFRASIS: paula daza anuncia que el gobierno empezará a realizar pruebas PARA MEDIRLOS EN EL PERSONAL DE SALUD. LA SUBSECRETARIA DE SALUD EXPLICA EN DETALLE EL ASUNTO DE LOS ANTICUERPOS. </vt:lpstr>
      <vt:lpstr>Descriptivas: Catalina hizo posible nuestra victoria en el partido final. La más esforzada jugadora fue felicitada por todos nosotros.</vt:lpstr>
      <vt:lpstr>ELIPSIS: Los jugadores aceptaron las rebajas con varias condiciones que no fueron cumplidas por la directiva.  (…) Se habían comprometido a rebajarse el sueldo ‘temporalmente entre un 30% o 40% y se les reembolsará a partir del 2021 los montos descontados de forma transitoria, además de pedir garantías de los pagos a los empleados del club con menores ingresos.</vt:lpstr>
      <vt:lpstr>ACTIVIDADES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coherencia y cohesión</dc:title>
  <dc:creator>aracelli escobar escudro</dc:creator>
  <cp:lastModifiedBy>Usuario de Windows</cp:lastModifiedBy>
  <cp:revision>15</cp:revision>
  <dcterms:created xsi:type="dcterms:W3CDTF">2020-04-28T19:10:12Z</dcterms:created>
  <dcterms:modified xsi:type="dcterms:W3CDTF">2020-04-29T01:54:46Z</dcterms:modified>
</cp:coreProperties>
</file>